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324" r:id="rId2"/>
    <p:sldId id="327" r:id="rId3"/>
    <p:sldId id="262" r:id="rId4"/>
    <p:sldId id="288" r:id="rId5"/>
    <p:sldId id="326" r:id="rId6"/>
    <p:sldId id="323" r:id="rId7"/>
    <p:sldId id="293" r:id="rId8"/>
    <p:sldId id="320" r:id="rId9"/>
    <p:sldId id="321" r:id="rId10"/>
    <p:sldId id="316" r:id="rId11"/>
    <p:sldId id="317" r:id="rId12"/>
    <p:sldId id="319" r:id="rId13"/>
    <p:sldId id="322" r:id="rId14"/>
  </p:sldIdLst>
  <p:sldSz cx="9144000" cy="6858000" type="screen4x3"/>
  <p:notesSz cx="6797675" cy="9926638"/>
  <p:custDataLst>
    <p:tags r:id="rId1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0000"/>
    <a:srgbClr val="00CC00"/>
    <a:srgbClr val="CC99FF"/>
    <a:srgbClr val="0000FF"/>
    <a:srgbClr val="6600FF"/>
    <a:srgbClr val="FFFF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C9A598-692D-4E8B-AA9C-C3CA652068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2465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AF26C-2421-4938-8367-8238CDCF3C6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176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729AE-9E79-4EA8-B8B8-6E1DEDB175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996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4D987-2E8D-40EC-81D3-745A9DC2A3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061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9DCD4-2E92-4C80-BCB0-895A3A0FBA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796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E4B6F-CA68-489A-A9DF-3AF572128E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957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060FF-A0A0-49DB-937F-351F3A1394F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421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0EAA3-7302-4A13-96CD-0339255201B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758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BA905-3010-41A1-866D-94F73DF321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052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C5D47-B60C-4298-BA61-39F9602BA41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248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3002A-0DF9-426C-A678-FA4749AC2F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174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26544-00FA-4DBC-A0CD-A0FF3D496B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443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19BDEE-B267-44D8-ABD2-00FDC66CE41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22825;&#27668;&#39044;&#25253;.wa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ow%20is%20the%20weather.sw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arth\workgroup\zxb&#20013;&#23398;&#37096;\232&#33521;&#35821;&#32452;\2007&#21021;&#19968;&#33521;&#35821;&#32452;\Zhao%20Yadan\&#19971;&#65288;&#19979;&#65289;\unit%206%20it's%20raining\&#22825;&#27668;&#39044;&#25253;&#38899;&#20048;.mp3" TargetMode="External"/><Relationship Id="rId6" Type="http://schemas.openxmlformats.org/officeDocument/2006/relationships/hyperlink" Target="http://www.bjcg.com/emotions/121_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.baidu.com/i?ct=503316480&amp;z=0&amp;tn=baiduimagedetail&amp;word=%B6%CC%C8%B9&amp;in=56&amp;cl=2&amp;cm=1&amp;sc=0&amp;lm=-1&amp;pn=55&amp;rn=1" TargetMode="External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"/>
            <a:ext cx="8991600" cy="6477000"/>
          </a:xfrm>
        </p:spPr>
        <p:txBody>
          <a:bodyPr/>
          <a:lstStyle/>
          <a:p>
            <a:pPr>
              <a:lnSpc>
                <a:spcPct val="105000"/>
              </a:lnSpc>
              <a:buFontTx/>
              <a:buNone/>
            </a:pPr>
            <a:r>
              <a:rPr lang="zh-CN" altLang="en-US" b="1">
                <a:latin typeface="Times New Roman" pitchFamily="18" charset="0"/>
              </a:rPr>
              <a:t>选择</a:t>
            </a:r>
            <a:r>
              <a:rPr lang="en-US" altLang="zh-CN" b="1">
                <a:latin typeface="Times New Roman" pitchFamily="18" charset="0"/>
              </a:rPr>
              <a:t>: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ACCCB   AAABC</a:t>
            </a:r>
            <a:r>
              <a:rPr lang="en-US" altLang="zh-CN" b="1">
                <a:latin typeface="Times New Roman" pitchFamily="18" charset="0"/>
              </a:rPr>
              <a:t>   </a:t>
            </a:r>
            <a:r>
              <a:rPr lang="zh-CN" altLang="en-US" b="1">
                <a:latin typeface="Times New Roman" pitchFamily="18" charset="0"/>
              </a:rPr>
              <a:t>完型</a:t>
            </a:r>
            <a:r>
              <a:rPr lang="en-US" altLang="zh-CN" b="1">
                <a:latin typeface="Times New Roman" pitchFamily="18" charset="0"/>
              </a:rPr>
              <a:t>: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CCBAC  ACABC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zh-CN" altLang="en-US" b="1">
                <a:latin typeface="Times New Roman" pitchFamily="18" charset="0"/>
              </a:rPr>
              <a:t>阅读</a:t>
            </a:r>
            <a:r>
              <a:rPr lang="en-US" altLang="zh-CN" b="1">
                <a:latin typeface="Times New Roman" pitchFamily="18" charset="0"/>
              </a:rPr>
              <a:t>: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FTTFF  DACBC   grass  because  little   night   week    </a:t>
            </a:r>
            <a:r>
              <a:rPr lang="en-US" altLang="zh-CN" b="1">
                <a:latin typeface="Times New Roman" pitchFamily="18" charset="0"/>
              </a:rPr>
              <a:t>51. wait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latin typeface="Times New Roman" pitchFamily="18" charset="0"/>
              </a:rPr>
              <a:t>,  supermarket, activit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ies</a:t>
            </a:r>
            <a:r>
              <a:rPr lang="en-US" altLang="zh-CN" b="1">
                <a:latin typeface="Times New Roman" pitchFamily="18" charset="0"/>
              </a:rPr>
              <a:t>, magazine, about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56.swi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mming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shopping</a:t>
            </a:r>
            <a:r>
              <a:rPr lang="en-US" altLang="zh-CN" b="1">
                <a:latin typeface="Times New Roman" pitchFamily="18" charset="0"/>
              </a:rPr>
              <a:t>, clean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en-US" altLang="zh-CN" b="1">
                <a:latin typeface="Times New Roman" pitchFamily="18" charset="0"/>
              </a:rPr>
              <a:t>, write, first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61. Where is , What is , Is  read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latin typeface="Times New Roman" pitchFamily="18" charset="0"/>
              </a:rPr>
              <a:t>,  Thank you for, with my sister,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66.What talking about, boring, photo of my,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go to ,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drawing/painting</a:t>
            </a:r>
            <a:r>
              <a:rPr lang="en-US" altLang="zh-CN" b="1">
                <a:latin typeface="Times New Roman" pitchFamily="18" charset="0"/>
              </a:rPr>
              <a:t>,  is cleaning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GDBEA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76.liv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works,</a:t>
            </a:r>
            <a:r>
              <a:rPr lang="en-US" altLang="zh-CN" b="1">
                <a:latin typeface="Times New Roman" pitchFamily="18" charset="0"/>
              </a:rPr>
              <a:t> writ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latin typeface="Times New Roman" pitchFamily="18" charset="0"/>
              </a:rPr>
              <a:t>, go, talking, watch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ing</a:t>
            </a:r>
            <a:r>
              <a:rPr lang="en-US" altLang="zh-CN" b="1">
                <a:latin typeface="Times New Roman" pitchFamily="18" charset="0"/>
              </a:rPr>
              <a:t>, playing, doing, is, take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1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1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1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1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1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1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1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76200" y="0"/>
            <a:ext cx="7010400" cy="6413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6600FF"/>
                </a:solidFill>
                <a:hlinkClick r:id="rId3" action="ppaction://hlinkfile"/>
              </a:rPr>
              <a:t>CCTV Weather Report</a:t>
            </a:r>
            <a:endParaRPr lang="en-US" altLang="zh-CN" sz="3600" b="1" i="1">
              <a:solidFill>
                <a:srgbClr val="6600FF"/>
              </a:solidFill>
            </a:endParaRPr>
          </a:p>
        </p:txBody>
      </p:sp>
      <p:grpSp>
        <p:nvGrpSpPr>
          <p:cNvPr id="103448" name="Group 24"/>
          <p:cNvGrpSpPr>
            <a:grpSpLocks/>
          </p:cNvGrpSpPr>
          <p:nvPr/>
        </p:nvGrpSpPr>
        <p:grpSpPr bwMode="auto">
          <a:xfrm>
            <a:off x="381000" y="1676400"/>
            <a:ext cx="8001000" cy="5613400"/>
            <a:chOff x="240" y="1056"/>
            <a:chExt cx="5040" cy="3536"/>
          </a:xfrm>
        </p:grpSpPr>
        <p:pic>
          <p:nvPicPr>
            <p:cNvPr id="103426" name="Picture 2" descr="地图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9"/>
            <a:stretch>
              <a:fillRect/>
            </a:stretch>
          </p:blipFill>
          <p:spPr bwMode="auto">
            <a:xfrm>
              <a:off x="240" y="1056"/>
              <a:ext cx="5040" cy="3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443" name="Rectangle 19"/>
            <p:cNvSpPr>
              <a:spLocks noChangeArrowheads="1"/>
            </p:cNvSpPr>
            <p:nvPr/>
          </p:nvSpPr>
          <p:spPr bwMode="auto">
            <a:xfrm>
              <a:off x="3456" y="2976"/>
              <a:ext cx="91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Hangzhou</a:t>
              </a:r>
            </a:p>
          </p:txBody>
        </p:sp>
      </p:grpSp>
      <p:sp>
        <p:nvSpPr>
          <p:cNvPr id="103457" name="Text Box 33"/>
          <p:cNvSpPr txBox="1">
            <a:spLocks noChangeArrowheads="1"/>
          </p:cNvSpPr>
          <p:nvPr/>
        </p:nvSpPr>
        <p:spPr bwMode="auto">
          <a:xfrm>
            <a:off x="228600" y="1493838"/>
            <a:ext cx="8153400" cy="39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Shenyang, it’s _______ and 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Beijing, it’s ________ and 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Hangzhou, it’s raining in the morning and __________ in the afternoon. It’s ________.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Chengdu, it’s cloudy and warm.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Guangzhou, it’s  cloudy in the morning and ________ in the afternoon. It’s _____.</a:t>
            </a:r>
          </a:p>
        </p:txBody>
      </p:sp>
      <p:sp>
        <p:nvSpPr>
          <p:cNvPr id="103458" name="Rectangle 34"/>
          <p:cNvSpPr>
            <a:spLocks noChangeArrowheads="1"/>
          </p:cNvSpPr>
          <p:nvPr/>
        </p:nvSpPr>
        <p:spPr bwMode="auto">
          <a:xfrm>
            <a:off x="3276600" y="2027238"/>
            <a:ext cx="13350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windy</a:t>
            </a:r>
          </a:p>
        </p:txBody>
      </p:sp>
      <p:sp>
        <p:nvSpPr>
          <p:cNvPr id="103459" name="Rectangle 35"/>
          <p:cNvSpPr>
            <a:spLocks noChangeArrowheads="1"/>
          </p:cNvSpPr>
          <p:nvPr/>
        </p:nvSpPr>
        <p:spPr bwMode="auto">
          <a:xfrm>
            <a:off x="6248400" y="3094038"/>
            <a:ext cx="124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warm</a:t>
            </a:r>
          </a:p>
        </p:txBody>
      </p:sp>
      <p:sp>
        <p:nvSpPr>
          <p:cNvPr id="103460" name="Rectangle 36"/>
          <p:cNvSpPr>
            <a:spLocks noChangeArrowheads="1"/>
          </p:cNvSpPr>
          <p:nvPr/>
        </p:nvSpPr>
        <p:spPr bwMode="auto">
          <a:xfrm>
            <a:off x="6629400" y="4800600"/>
            <a:ext cx="815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hot</a:t>
            </a:r>
          </a:p>
        </p:txBody>
      </p:sp>
      <p:sp>
        <p:nvSpPr>
          <p:cNvPr id="103461" name="Rectangle 37"/>
          <p:cNvSpPr>
            <a:spLocks noChangeArrowheads="1"/>
          </p:cNvSpPr>
          <p:nvPr/>
        </p:nvSpPr>
        <p:spPr bwMode="auto">
          <a:xfrm>
            <a:off x="3581400" y="13716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snowy</a:t>
            </a:r>
          </a:p>
        </p:txBody>
      </p:sp>
      <p:sp>
        <p:nvSpPr>
          <p:cNvPr id="103462" name="Rectangle 38"/>
          <p:cNvSpPr>
            <a:spLocks noChangeArrowheads="1"/>
          </p:cNvSpPr>
          <p:nvPr/>
        </p:nvSpPr>
        <p:spPr bwMode="auto">
          <a:xfrm>
            <a:off x="838200" y="3078163"/>
            <a:ext cx="1381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sunny</a:t>
            </a:r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5791200" y="1371600"/>
            <a:ext cx="1019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cold</a:t>
            </a:r>
          </a:p>
        </p:txBody>
      </p:sp>
      <p:sp>
        <p:nvSpPr>
          <p:cNvPr id="103466" name="Rectangle 42"/>
          <p:cNvSpPr>
            <a:spLocks noChangeArrowheads="1"/>
          </p:cNvSpPr>
          <p:nvPr/>
        </p:nvSpPr>
        <p:spPr bwMode="auto">
          <a:xfrm>
            <a:off x="5562600" y="2087563"/>
            <a:ext cx="1019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cool</a:t>
            </a:r>
          </a:p>
        </p:txBody>
      </p:sp>
      <p:sp>
        <p:nvSpPr>
          <p:cNvPr id="103467" name="Rectangle 43"/>
          <p:cNvSpPr>
            <a:spLocks noChangeArrowheads="1"/>
          </p:cNvSpPr>
          <p:nvPr/>
        </p:nvSpPr>
        <p:spPr bwMode="auto">
          <a:xfrm>
            <a:off x="1435100" y="4800600"/>
            <a:ext cx="1538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raining</a:t>
            </a:r>
          </a:p>
        </p:txBody>
      </p:sp>
      <p:sp>
        <p:nvSpPr>
          <p:cNvPr id="103469" name="Text Box 45"/>
          <p:cNvSpPr txBox="1">
            <a:spLocks noChangeArrowheads="1"/>
          </p:cNvSpPr>
          <p:nvPr/>
        </p:nvSpPr>
        <p:spPr bwMode="auto">
          <a:xfrm>
            <a:off x="381000" y="5673725"/>
            <a:ext cx="74723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CC00CC"/>
                </a:solidFill>
              </a:rPr>
              <a:t>How is the weather </a:t>
            </a:r>
            <a:r>
              <a:rPr lang="en-US" altLang="zh-CN" sz="5400" b="1" u="sng">
                <a:solidFill>
                  <a:srgbClr val="CC00CC"/>
                </a:solidFill>
              </a:rPr>
              <a:t>in</a:t>
            </a:r>
            <a:r>
              <a:rPr lang="en-US" altLang="zh-CN" sz="3200" b="1" u="sng">
                <a:solidFill>
                  <a:srgbClr val="CC00CC"/>
                </a:solidFill>
              </a:rPr>
              <a:t> Shengyang</a:t>
            </a:r>
            <a:r>
              <a:rPr lang="en-US" altLang="zh-CN" sz="3200" b="1">
                <a:solidFill>
                  <a:srgbClr val="CC00CC"/>
                </a:solidFill>
              </a:rPr>
              <a:t>? </a:t>
            </a:r>
            <a:r>
              <a:rPr lang="en-US" altLang="zh-CN" sz="800" b="1">
                <a:solidFill>
                  <a:schemeClr val="bg1"/>
                </a:solidFill>
              </a:rPr>
              <a:t>zxxk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3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3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3448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-0.07769 L 0.3 -0.5530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-23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3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3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3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03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3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3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3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3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03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03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03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03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03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7" grpId="0" build="allAtOnce"/>
      <p:bldP spid="103458" grpId="0"/>
      <p:bldP spid="103458" grpId="1"/>
      <p:bldP spid="103459" grpId="0"/>
      <p:bldP spid="103460" grpId="0"/>
      <p:bldP spid="103460" grpId="1"/>
      <p:bldP spid="103461" grpId="0"/>
      <p:bldP spid="103461" grpId="1"/>
      <p:bldP spid="103462" grpId="0"/>
      <p:bldP spid="103465" grpId="0"/>
      <p:bldP spid="103465" grpId="1"/>
      <p:bldP spid="103466" grpId="0"/>
      <p:bldP spid="103466" grpId="1"/>
      <p:bldP spid="103467" grpId="0"/>
      <p:bldP spid="103467" grpId="1"/>
      <p:bldP spid="103469" grpId="0"/>
      <p:bldP spid="10346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2" name="Group 2"/>
          <p:cNvGraphicFramePr>
            <a:graphicFrameLocks noGrp="1"/>
          </p:cNvGraphicFramePr>
          <p:nvPr/>
        </p:nvGraphicFramePr>
        <p:xfrm>
          <a:off x="0" y="-965200"/>
          <a:ext cx="9144000" cy="879475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Unit 6 It's raining!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</a:t>
                      </a:r>
                      <a:r>
                        <a:rPr kumimoji="0" lang="en-US" altLang="zh-CN" sz="53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 </a:t>
                      </a: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2889" name="Picture 9" descr="pic_1622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9" t="21620" r="2283" b="234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6553200" y="4876800"/>
            <a:ext cx="161925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Moscow</a:t>
            </a:r>
          </a:p>
        </p:txBody>
      </p:sp>
      <p:sp>
        <p:nvSpPr>
          <p:cNvPr id="122891" name="Text Box 11"/>
          <p:cNvSpPr txBox="1">
            <a:spLocks noChangeArrowheads="1"/>
          </p:cNvSpPr>
          <p:nvPr/>
        </p:nvSpPr>
        <p:spPr bwMode="auto">
          <a:xfrm>
            <a:off x="5214938" y="5715000"/>
            <a:ext cx="187166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Shanghai</a:t>
            </a:r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609600" y="4876800"/>
            <a:ext cx="16002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Boston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381000" y="152400"/>
            <a:ext cx="19050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Toronto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6096000" y="1935163"/>
            <a:ext cx="18288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Beijing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3419475" y="3141663"/>
            <a:ext cx="503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0" y="1981200"/>
            <a:ext cx="7543800" cy="2530475"/>
          </a:xfrm>
          <a:prstGeom prst="rect">
            <a:avLst/>
          </a:prstGeom>
          <a:solidFill>
            <a:schemeClr val="bg1"/>
          </a:solidFill>
          <a:ln w="952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      Hello, everyone! Today is Monday, March 23. In Beijing, 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     ……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   Thanks for listen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altLang="zh-CN" sz="3200" b="1">
                <a:latin typeface="Times New Roman" pitchFamily="18" charset="0"/>
              </a:rPr>
              <a:t>. Goodbye!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2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1" grpId="0" animBg="1"/>
      <p:bldP spid="122892" grpId="0" animBg="1"/>
      <p:bldP spid="1228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0" y="304800"/>
            <a:ext cx="9829800" cy="633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1.It’s ____ (sun)today,but it’s____  (wind)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2.Look, what____they_____?(do)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They_______   (play)  tennis.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3.There ___(be) some milk in the glass.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4. Can he____(go) shopping with me?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5.Lucy ______(have) lunch at school now.  She usually ____(have) lunch at school.</a:t>
            </a:r>
          </a:p>
          <a:p>
            <a:pPr>
              <a:lnSpc>
                <a:spcPct val="115000"/>
              </a:lnSpc>
            </a:pPr>
            <a:r>
              <a:rPr lang="en-US" altLang="zh-CN" sz="4000" b="1">
                <a:latin typeface="Times New Roman" pitchFamily="18" charset="0"/>
              </a:rPr>
              <a:t>6</a:t>
            </a:r>
            <a:r>
              <a:rPr lang="en-US" altLang="zh-CN" sz="3600" b="1">
                <a:latin typeface="Times New Roman" pitchFamily="18" charset="0"/>
              </a:rPr>
              <a:t>.-How is the weather? -Look at the ___(rain). It’s _____. So it’s______.It’s a _____ day.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1219200" y="4572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sunny</a:t>
            </a:r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6248400" y="1219200"/>
            <a:ext cx="1600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6400800" y="4572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windy</a:t>
            </a:r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3048000" y="1905000"/>
            <a:ext cx="990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3048000" y="11430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4876800" y="1905000"/>
            <a:ext cx="1447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4876800" y="114300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doing</a:t>
            </a:r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1143000" y="2438400"/>
            <a:ext cx="167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1143000" y="18288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 playing</a:t>
            </a: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1752600" y="3200400"/>
            <a:ext cx="106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1981200" y="25908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2133600" y="3733800"/>
            <a:ext cx="1295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2362200" y="3276600"/>
            <a:ext cx="86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go</a:t>
            </a:r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1905000" y="4267200"/>
            <a:ext cx="1600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1524000" y="38862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having</a:t>
            </a:r>
          </a:p>
        </p:txBody>
      </p:sp>
      <p:sp>
        <p:nvSpPr>
          <p:cNvPr id="124950" name="Rectangle 22"/>
          <p:cNvSpPr>
            <a:spLocks noChangeArrowheads="1"/>
          </p:cNvSpPr>
          <p:nvPr/>
        </p:nvSpPr>
        <p:spPr bwMode="auto">
          <a:xfrm>
            <a:off x="4038600" y="5105400"/>
            <a:ext cx="1905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2819400" y="46482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has</a:t>
            </a: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6934200" y="5287963"/>
            <a:ext cx="1295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 rain</a:t>
            </a: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685800" y="5943600"/>
            <a:ext cx="226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raining</a:t>
            </a:r>
          </a:p>
        </p:txBody>
      </p:sp>
      <p:sp>
        <p:nvSpPr>
          <p:cNvPr id="124954" name="Text Box 26"/>
          <p:cNvSpPr txBox="1">
            <a:spLocks noChangeArrowheads="1"/>
          </p:cNvSpPr>
          <p:nvPr/>
        </p:nvSpPr>
        <p:spPr bwMode="auto">
          <a:xfrm>
            <a:off x="3419475" y="5943600"/>
            <a:ext cx="2752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 rainy</a:t>
            </a:r>
          </a:p>
        </p:txBody>
      </p:sp>
      <p:sp>
        <p:nvSpPr>
          <p:cNvPr id="124955" name="Text Box 27"/>
          <p:cNvSpPr txBox="1">
            <a:spLocks noChangeArrowheads="1"/>
          </p:cNvSpPr>
          <p:nvPr/>
        </p:nvSpPr>
        <p:spPr bwMode="auto">
          <a:xfrm>
            <a:off x="5810250" y="5943600"/>
            <a:ext cx="226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 rainy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4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4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24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24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4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4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 autoUpdateAnimBg="0"/>
      <p:bldP spid="124937" grpId="0" autoUpdateAnimBg="0"/>
      <p:bldP spid="124939" grpId="0" autoUpdateAnimBg="0"/>
      <p:bldP spid="124941" grpId="0" autoUpdateAnimBg="0"/>
      <p:bldP spid="124943" grpId="0" autoUpdateAnimBg="0"/>
      <p:bldP spid="124945" grpId="0" autoUpdateAnimBg="0"/>
      <p:bldP spid="124947" grpId="0" autoUpdateAnimBg="0"/>
      <p:bldP spid="124949" grpId="0" autoUpdateAnimBg="0"/>
      <p:bldP spid="124951" grpId="0" autoUpdateAnimBg="0"/>
      <p:bldP spid="124952" grpId="0"/>
      <p:bldP spid="124953" grpId="0"/>
      <p:bldP spid="124954" grpId="0"/>
      <p:bldP spid="1249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5410200" y="1524000"/>
            <a:ext cx="312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0" y="63500"/>
            <a:ext cx="4648200" cy="708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800" b="1"/>
              <a:t>1.</a:t>
            </a:r>
            <a:r>
              <a:rPr lang="zh-CN" altLang="en-US" sz="2800" b="1"/>
              <a:t>有风的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2.</a:t>
            </a:r>
            <a:r>
              <a:rPr lang="zh-CN" altLang="en-US" sz="2800" b="1"/>
              <a:t>下雨的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3.</a:t>
            </a:r>
            <a:r>
              <a:rPr lang="zh-CN" altLang="en-US" sz="2800" b="1"/>
              <a:t>下雪的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4.</a:t>
            </a:r>
            <a:r>
              <a:rPr lang="zh-CN" altLang="en-US" sz="2800" b="1"/>
              <a:t>在多云的天气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5.</a:t>
            </a:r>
            <a:r>
              <a:rPr lang="zh-CN" altLang="en-US" sz="2800" b="1"/>
              <a:t>热的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6.</a:t>
            </a:r>
            <a:r>
              <a:rPr lang="zh-CN" altLang="en-US" sz="2800" b="1"/>
              <a:t>温暖的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7.</a:t>
            </a:r>
            <a:r>
              <a:rPr lang="zh-CN" altLang="en-US" sz="2800" b="1"/>
              <a:t>凉爽的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8.</a:t>
            </a:r>
            <a:r>
              <a:rPr lang="zh-CN" altLang="en-US" sz="2800" b="1"/>
              <a:t>寒冷的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9.</a:t>
            </a:r>
            <a:r>
              <a:rPr lang="zh-CN" altLang="en-US" sz="2800" b="1"/>
              <a:t>潮湿的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10.</a:t>
            </a:r>
            <a:r>
              <a:rPr lang="zh-CN" altLang="en-US" sz="2800" b="1"/>
              <a:t>相当，很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11.-</a:t>
            </a:r>
            <a:r>
              <a:rPr lang="zh-CN" altLang="en-US" sz="2800" b="1"/>
              <a:t>北京的天气怎么样？</a:t>
            </a:r>
          </a:p>
          <a:p>
            <a:pPr>
              <a:spcBef>
                <a:spcPct val="20000"/>
              </a:spcBef>
            </a:pPr>
            <a:r>
              <a:rPr lang="zh-CN" altLang="en-US" sz="2800" b="1"/>
              <a:t>     </a:t>
            </a:r>
            <a:r>
              <a:rPr lang="en-US" altLang="zh-CN" sz="2800" b="1"/>
              <a:t>-</a:t>
            </a:r>
            <a:r>
              <a:rPr lang="zh-CN" altLang="en-US" sz="2800" b="1"/>
              <a:t>晴天。</a:t>
            </a:r>
          </a:p>
          <a:p>
            <a:pPr>
              <a:spcBef>
                <a:spcPct val="20000"/>
              </a:spcBef>
            </a:pPr>
            <a:r>
              <a:rPr lang="en-US" altLang="zh-CN" sz="2800" b="1"/>
              <a:t>12.</a:t>
            </a:r>
            <a:r>
              <a:rPr lang="zh-CN" altLang="en-US" sz="2800" b="1"/>
              <a:t>天正下雨。</a:t>
            </a:r>
          </a:p>
          <a:p>
            <a:endParaRPr lang="en-US" altLang="zh-CN" sz="2800" b="1"/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3124200" y="152400"/>
            <a:ext cx="6324600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windy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rainy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snowy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</a:t>
            </a:r>
            <a:r>
              <a:rPr lang="en-US" altLang="zh-CN" sz="3200" b="1">
                <a:solidFill>
                  <a:srgbClr val="FF0000"/>
                </a:solidFill>
              </a:rPr>
              <a:t>on</a:t>
            </a:r>
            <a:r>
              <a:rPr lang="en-US" altLang="zh-CN" sz="3200" b="1">
                <a:solidFill>
                  <a:srgbClr val="0000FF"/>
                </a:solidFill>
              </a:rPr>
              <a:t> cloudy day</a:t>
            </a:r>
            <a:r>
              <a:rPr lang="en-US" altLang="zh-CN" sz="3200" b="1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hot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warm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cool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cold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humid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pretty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   </a:t>
            </a:r>
            <a:r>
              <a:rPr lang="en-US" altLang="zh-CN" sz="2800" b="1">
                <a:solidFill>
                  <a:srgbClr val="0000FF"/>
                </a:solidFill>
              </a:rPr>
              <a:t>-How is the weather </a:t>
            </a:r>
            <a:r>
              <a:rPr lang="en-US" altLang="zh-CN" sz="2800" b="1">
                <a:solidFill>
                  <a:srgbClr val="FF0000"/>
                </a:solidFill>
              </a:rPr>
              <a:t>in</a:t>
            </a:r>
            <a:r>
              <a:rPr lang="en-US" altLang="zh-CN" sz="2800" b="1">
                <a:solidFill>
                  <a:srgbClr val="0000FF"/>
                </a:solidFill>
              </a:rPr>
              <a:t> Beijing?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-It’s sun</a:t>
            </a:r>
            <a:r>
              <a:rPr lang="en-US" altLang="zh-CN" sz="3200" b="1">
                <a:solidFill>
                  <a:srgbClr val="FF0000"/>
                </a:solidFill>
              </a:rPr>
              <a:t>n</a:t>
            </a:r>
            <a:r>
              <a:rPr lang="en-US" altLang="zh-CN" sz="3200" b="1">
                <a:solidFill>
                  <a:srgbClr val="0000FF"/>
                </a:solidFill>
              </a:rPr>
              <a:t>y.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It’s rain</a:t>
            </a:r>
            <a:r>
              <a:rPr lang="en-US" altLang="zh-CN" sz="3200" b="1">
                <a:solidFill>
                  <a:srgbClr val="FF0000"/>
                </a:solidFill>
              </a:rPr>
              <a:t>ing</a:t>
            </a:r>
            <a:r>
              <a:rPr lang="en-US" altLang="zh-CN" sz="3200" b="1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n-US" altLang="zh-CN" sz="32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It’s Sunday. I’m in the park  with my classmates and teachers. Look! Miss Zhang </a:t>
            </a:r>
            <a:r>
              <a:rPr lang="en-US" altLang="zh-CN" sz="4000" b="1">
                <a:solidFill>
                  <a:srgbClr val="0000FF"/>
                </a:solidFill>
              </a:rPr>
              <a:t>is telling</a:t>
            </a:r>
            <a:r>
              <a:rPr lang="en-US" altLang="zh-CN" sz="4000" b="1"/>
              <a:t> stories near the lake…</a:t>
            </a:r>
          </a:p>
          <a:p>
            <a:pPr>
              <a:spcBef>
                <a:spcPct val="50000"/>
              </a:spcBef>
            </a:pPr>
            <a:endParaRPr lang="en-US" altLang="zh-CN" sz="4000" b="1"/>
          </a:p>
          <a:p>
            <a:pPr>
              <a:spcBef>
                <a:spcPct val="50000"/>
              </a:spcBef>
            </a:pPr>
            <a:endParaRPr lang="en-US" altLang="zh-CN" sz="4000" b="1"/>
          </a:p>
          <a:p>
            <a:pPr>
              <a:spcBef>
                <a:spcPct val="50000"/>
              </a:spcBef>
            </a:pPr>
            <a:r>
              <a:rPr lang="en-US" altLang="zh-CN" sz="4000" b="1"/>
              <a:t>We are having a good time.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9792" r="11971" b="17708"/>
          <a:stretch>
            <a:fillRect/>
          </a:stretch>
        </p:blipFill>
        <p:spPr bwMode="auto">
          <a:xfrm>
            <a:off x="914400" y="1485900"/>
            <a:ext cx="7239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143000" y="15240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zh-CN" sz="6000" b="1" i="1">
                <a:solidFill>
                  <a:srgbClr val="6600FF"/>
                </a:solidFill>
                <a:latin typeface="Times New Roman" pitchFamily="18" charset="0"/>
                <a:hlinkClick r:id="rId3" action="ppaction://hlinkfile"/>
              </a:rPr>
              <a:t>Unit 7</a:t>
            </a:r>
            <a:endParaRPr lang="en-US" altLang="zh-CN" sz="6000" b="1" i="1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3581400" y="152400"/>
            <a:ext cx="3841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zh-CN" sz="5400" b="1" i="1"/>
              <a:t>It</a:t>
            </a:r>
            <a:r>
              <a:rPr lang="en-US" altLang="zh-CN" sz="5400" b="1" i="1">
                <a:solidFill>
                  <a:srgbClr val="FF0000"/>
                </a:solidFill>
              </a:rPr>
              <a:t>’s</a:t>
            </a:r>
            <a:r>
              <a:rPr lang="en-US" altLang="zh-CN" sz="5400" b="1" i="1"/>
              <a:t> rain</a:t>
            </a:r>
            <a:r>
              <a:rPr lang="en-US" altLang="zh-CN" sz="5400" b="1" i="1">
                <a:solidFill>
                  <a:srgbClr val="FF0000"/>
                </a:solidFill>
              </a:rPr>
              <a:t>ing</a:t>
            </a:r>
            <a:r>
              <a:rPr lang="en-US" altLang="zh-CN" sz="5400" b="1" i="1"/>
              <a:t>.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3505200" y="938213"/>
            <a:ext cx="3194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zh-CN" sz="5400" b="1" i="1"/>
              <a:t>It</a:t>
            </a:r>
            <a:r>
              <a:rPr lang="en-US" altLang="zh-CN" sz="5400" b="1" i="1">
                <a:solidFill>
                  <a:srgbClr val="FF0000"/>
                </a:solidFill>
              </a:rPr>
              <a:t>’s</a:t>
            </a:r>
            <a:r>
              <a:rPr lang="en-US" altLang="zh-CN" sz="5400" b="1" i="1"/>
              <a:t> rain</a:t>
            </a:r>
            <a:r>
              <a:rPr lang="en-US" altLang="zh-CN" sz="5400" b="1" i="1">
                <a:solidFill>
                  <a:srgbClr val="FF0000"/>
                </a:solidFill>
              </a:rPr>
              <a:t>y</a:t>
            </a:r>
            <a:r>
              <a:rPr lang="en-US" altLang="zh-CN" sz="5400" b="1" i="1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" t="5663" r="88832" b="84886"/>
          <a:stretch>
            <a:fillRect/>
          </a:stretch>
        </p:blipFill>
        <p:spPr bwMode="auto">
          <a:xfrm>
            <a:off x="6553200" y="2020888"/>
            <a:ext cx="2286000" cy="156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0" t="3775" r="78600" b="84886"/>
          <a:stretch>
            <a:fillRect/>
          </a:stretch>
        </p:blipFill>
        <p:spPr bwMode="auto">
          <a:xfrm>
            <a:off x="3657600" y="4660900"/>
            <a:ext cx="243840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4" t="2525" r="67903" b="84886"/>
          <a:stretch>
            <a:fillRect/>
          </a:stretch>
        </p:blipFill>
        <p:spPr bwMode="auto">
          <a:xfrm>
            <a:off x="3352800" y="1885950"/>
            <a:ext cx="1905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5" t="5038" r="46501" b="84886"/>
          <a:stretch>
            <a:fillRect/>
          </a:stretch>
        </p:blipFill>
        <p:spPr bwMode="auto">
          <a:xfrm>
            <a:off x="304800" y="3810000"/>
            <a:ext cx="2743200" cy="19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5" name="Picture 11" descr="000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33400"/>
            <a:ext cx="2362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7010400" y="5470525"/>
            <a:ext cx="190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rain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2590800" y="3870325"/>
            <a:ext cx="434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snow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914400" y="5972175"/>
            <a:ext cx="1905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 wind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wind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6781800" y="3641725"/>
            <a:ext cx="1905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 cloud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cloud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381000" y="2514600"/>
            <a:ext cx="2514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sun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sun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ny/fine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4953000" y="1111250"/>
            <a:ext cx="617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latin typeface="Times New Roman" pitchFamily="18" charset="0"/>
              </a:rPr>
              <a:t>--How is the weather?</a:t>
            </a:r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5105400" y="1568450"/>
            <a:ext cx="249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latin typeface="Times New Roman" pitchFamily="18" charset="0"/>
              </a:rPr>
              <a:t>--It’s sun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ny</a:t>
            </a:r>
            <a:r>
              <a:rPr lang="en-US" altLang="zh-CN" sz="3600" b="1" i="1">
                <a:latin typeface="Times New Roman" pitchFamily="18" charset="0"/>
              </a:rPr>
              <a:t>.</a:t>
            </a:r>
          </a:p>
        </p:txBody>
      </p:sp>
      <p:sp>
        <p:nvSpPr>
          <p:cNvPr id="42031" name="Text Box 47"/>
          <p:cNvSpPr txBox="1">
            <a:spLocks noChangeArrowheads="1"/>
          </p:cNvSpPr>
          <p:nvPr/>
        </p:nvSpPr>
        <p:spPr bwMode="auto">
          <a:xfrm>
            <a:off x="0" y="0"/>
            <a:ext cx="6858000" cy="53181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6600FF"/>
                </a:solidFill>
              </a:rPr>
              <a:t>Let’s talk about the weather:</a:t>
            </a:r>
          </a:p>
        </p:txBody>
      </p:sp>
      <p:sp>
        <p:nvSpPr>
          <p:cNvPr id="42033" name="Rectangle 49"/>
          <p:cNvSpPr>
            <a:spLocks noChangeArrowheads="1"/>
          </p:cNvSpPr>
          <p:nvPr/>
        </p:nvSpPr>
        <p:spPr bwMode="auto">
          <a:xfrm>
            <a:off x="4419600" y="3946525"/>
            <a:ext cx="1751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i="1">
                <a:latin typeface="Times New Roman" pitchFamily="18" charset="0"/>
              </a:rPr>
              <a:t>/ snow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7010400" y="6019800"/>
            <a:ext cx="19145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i="1">
                <a:latin typeface="Times New Roman" pitchFamily="18" charset="0"/>
              </a:rPr>
              <a:t>/ rain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zh-CN" altLang="en-US" sz="800" b="1">
                <a:solidFill>
                  <a:schemeClr val="bg1"/>
                </a:solidFill>
              </a:rPr>
              <a:t>组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卷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网</a:t>
            </a:r>
          </a:p>
          <a:p>
            <a:endParaRPr lang="en-US" altLang="zh-CN" sz="800" b="1"/>
          </a:p>
        </p:txBody>
      </p:sp>
      <p:sp>
        <p:nvSpPr>
          <p:cNvPr id="42036" name="Text Box 52"/>
          <p:cNvSpPr txBox="1">
            <a:spLocks noChangeArrowheads="1"/>
          </p:cNvSpPr>
          <p:nvPr/>
        </p:nvSpPr>
        <p:spPr bwMode="auto">
          <a:xfrm>
            <a:off x="7086600" y="4267200"/>
            <a:ext cx="11430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 </a:t>
            </a:r>
            <a:r>
              <a:rPr lang="en-US" altLang="zh-CN" sz="4000" b="1" i="1">
                <a:latin typeface="Times New Roman" pitchFamily="18" charset="0"/>
              </a:rPr>
              <a:t>rain</a:t>
            </a:r>
          </a:p>
        </p:txBody>
      </p:sp>
      <p:sp>
        <p:nvSpPr>
          <p:cNvPr id="42037" name="Text Box 53"/>
          <p:cNvSpPr txBox="1">
            <a:spLocks noChangeArrowheads="1"/>
          </p:cNvSpPr>
          <p:nvPr/>
        </p:nvSpPr>
        <p:spPr bwMode="auto">
          <a:xfrm>
            <a:off x="3429000" y="3535363"/>
            <a:ext cx="2362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 snow</a:t>
            </a:r>
          </a:p>
        </p:txBody>
      </p:sp>
      <p:sp>
        <p:nvSpPr>
          <p:cNvPr id="42038" name="Text Box 54"/>
          <p:cNvSpPr txBox="1">
            <a:spLocks noChangeArrowheads="1"/>
          </p:cNvSpPr>
          <p:nvPr/>
        </p:nvSpPr>
        <p:spPr bwMode="auto">
          <a:xfrm>
            <a:off x="5029200" y="522288"/>
            <a:ext cx="3429000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zh-CN" sz="3600" b="1" i="1">
                <a:latin typeface="Times New Roman" pitchFamily="18" charset="0"/>
              </a:rPr>
              <a:t>-What’s this?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zh-CN" sz="3600" b="1" i="1">
                <a:latin typeface="Times New Roman" pitchFamily="18" charset="0"/>
              </a:rPr>
              <a:t>-It’s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en-US" altLang="zh-CN" sz="3600" b="1" i="1">
                <a:latin typeface="Times New Roman" pitchFamily="18" charset="0"/>
              </a:rPr>
              <a:t> sun.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1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4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" dur="1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4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9" grpId="0"/>
      <p:bldP spid="42010" grpId="0"/>
      <p:bldP spid="42014" grpId="0"/>
      <p:bldP spid="42015" grpId="0"/>
      <p:bldP spid="42033" grpId="0"/>
      <p:bldP spid="42035" grpId="0"/>
      <p:bldP spid="42036" grpId="0"/>
      <p:bldP spid="420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" t="5663" r="88832" b="84886"/>
          <a:stretch>
            <a:fillRect/>
          </a:stretch>
        </p:blipFill>
        <p:spPr bwMode="auto">
          <a:xfrm>
            <a:off x="6324600" y="1905000"/>
            <a:ext cx="228600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0" t="3775" r="78600" b="84886"/>
          <a:stretch>
            <a:fillRect/>
          </a:stretch>
        </p:blipFill>
        <p:spPr bwMode="auto">
          <a:xfrm>
            <a:off x="4419600" y="4660900"/>
            <a:ext cx="243840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4" t="2525" r="67903" b="84886"/>
          <a:stretch>
            <a:fillRect/>
          </a:stretch>
        </p:blipFill>
        <p:spPr bwMode="auto">
          <a:xfrm>
            <a:off x="3429000" y="1981200"/>
            <a:ext cx="1905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5" t="5038" r="46501" b="84886"/>
          <a:stretch>
            <a:fillRect/>
          </a:stretch>
        </p:blipFill>
        <p:spPr bwMode="auto">
          <a:xfrm>
            <a:off x="304800" y="3810000"/>
            <a:ext cx="2743200" cy="19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6" name="Picture 6" descr="000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33400"/>
            <a:ext cx="2362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914400" y="5715000"/>
            <a:ext cx="1905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endParaRPr lang="en-US" altLang="zh-CN" sz="4000" b="1" i="1">
              <a:latin typeface="Times New Roman" pitchFamily="18" charset="0"/>
            </a:endParaRP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wind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6781800" y="3641725"/>
            <a:ext cx="190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cloud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381000" y="2209800"/>
            <a:ext cx="2514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endParaRPr lang="en-US" altLang="zh-CN" sz="4000" b="1" i="1">
              <a:latin typeface="Times New Roman" pitchFamily="18" charset="0"/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4000" b="1" i="1">
                <a:latin typeface="Times New Roman" pitchFamily="18" charset="0"/>
              </a:rPr>
              <a:t>sun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ny/fine</a:t>
            </a:r>
          </a:p>
        </p:txBody>
      </p:sp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2514600" y="533400"/>
            <a:ext cx="6172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 i="1">
                <a:latin typeface="Times New Roman" pitchFamily="18" charset="0"/>
              </a:rPr>
              <a:t>--How is the weather?</a:t>
            </a:r>
          </a:p>
        </p:txBody>
      </p:sp>
      <p:sp>
        <p:nvSpPr>
          <p:cNvPr id="133133" name="Rectangle 13"/>
          <p:cNvSpPr>
            <a:spLocks noChangeArrowheads="1"/>
          </p:cNvSpPr>
          <p:nvPr/>
        </p:nvSpPr>
        <p:spPr bwMode="auto">
          <a:xfrm>
            <a:off x="3657600" y="1122363"/>
            <a:ext cx="3009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i="1">
                <a:latin typeface="Times New Roman" pitchFamily="18" charset="0"/>
              </a:rPr>
              <a:t>--It’s sun</a:t>
            </a:r>
            <a:r>
              <a:rPr lang="en-US" altLang="zh-CN" sz="4400" b="1" i="1">
                <a:solidFill>
                  <a:srgbClr val="FF0000"/>
                </a:solidFill>
                <a:latin typeface="Times New Roman" pitchFamily="18" charset="0"/>
              </a:rPr>
              <a:t>ny</a:t>
            </a:r>
            <a:r>
              <a:rPr lang="en-US" altLang="zh-CN" sz="4400" b="1" i="1">
                <a:latin typeface="Times New Roman" pitchFamily="18" charset="0"/>
              </a:rPr>
              <a:t>.</a:t>
            </a:r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0" y="0"/>
            <a:ext cx="6858000" cy="53181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6600FF"/>
                </a:solidFill>
              </a:rPr>
              <a:t>Let’s ask and answer.</a:t>
            </a:r>
          </a:p>
        </p:txBody>
      </p:sp>
      <p:sp>
        <p:nvSpPr>
          <p:cNvPr id="133135" name="Rectangle 15"/>
          <p:cNvSpPr>
            <a:spLocks noChangeArrowheads="1"/>
          </p:cNvSpPr>
          <p:nvPr/>
        </p:nvSpPr>
        <p:spPr bwMode="auto">
          <a:xfrm>
            <a:off x="3810000" y="3657600"/>
            <a:ext cx="1482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i="1">
                <a:latin typeface="Times New Roman" pitchFamily="18" charset="0"/>
              </a:rPr>
              <a:t>snow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33136" name="Rectangle 16"/>
          <p:cNvSpPr>
            <a:spLocks noChangeArrowheads="1"/>
          </p:cNvSpPr>
          <p:nvPr/>
        </p:nvSpPr>
        <p:spPr bwMode="auto">
          <a:xfrm>
            <a:off x="7162800" y="5638800"/>
            <a:ext cx="1284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i="1">
                <a:latin typeface="Times New Roman" pitchFamily="18" charset="0"/>
              </a:rPr>
              <a:t>rain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133137" name="Text Box 17"/>
          <p:cNvSpPr txBox="1">
            <a:spLocks noChangeArrowheads="1"/>
          </p:cNvSpPr>
          <p:nvPr/>
        </p:nvSpPr>
        <p:spPr bwMode="auto">
          <a:xfrm>
            <a:off x="7086600" y="42672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2" grpId="0"/>
      <p:bldP spid="133133" grpId="0"/>
      <p:bldP spid="133135" grpId="0"/>
      <p:bldP spid="133136" grpId="0"/>
      <p:bldP spid="1331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000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"/>
            <a:ext cx="2362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667000" y="304800"/>
            <a:ext cx="91440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Do you like sun</a:t>
            </a:r>
            <a:r>
              <a:rPr lang="en-US" altLang="zh-CN" sz="3200" b="1">
                <a:solidFill>
                  <a:srgbClr val="FF0000"/>
                </a:solidFill>
              </a:rPr>
              <a:t>ny</a:t>
            </a:r>
            <a:r>
              <a:rPr lang="en-US" altLang="zh-CN" sz="3200" b="1">
                <a:solidFill>
                  <a:srgbClr val="0000FF"/>
                </a:solidFill>
              </a:rPr>
              <a:t> days?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      </a:t>
            </a:r>
            <a:r>
              <a:rPr lang="en-US" altLang="zh-CN" sz="3200" b="1">
                <a:solidFill>
                  <a:srgbClr val="FF0000"/>
                </a:solidFill>
              </a:rPr>
              <a:t>hot       warm</a:t>
            </a:r>
            <a:r>
              <a:rPr lang="en-US" altLang="zh-CN" sz="3200" b="1">
                <a:solidFill>
                  <a:srgbClr val="0000FF"/>
                </a:solidFill>
              </a:rPr>
              <a:t>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      I can…on sunny days.      </a:t>
            </a:r>
          </a:p>
          <a:p>
            <a:pPr>
              <a:spcBef>
                <a:spcPct val="50000"/>
              </a:spcBef>
            </a:pPr>
            <a:endParaRPr lang="en-US" altLang="zh-CN" sz="32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3200" b="1">
              <a:solidFill>
                <a:srgbClr val="0000FF"/>
              </a:solidFill>
            </a:endParaRPr>
          </a:p>
        </p:txBody>
      </p:sp>
      <p:pic>
        <p:nvPicPr>
          <p:cNvPr id="130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4" t="2525" r="67903" b="84886"/>
          <a:stretch>
            <a:fillRect/>
          </a:stretch>
        </p:blipFill>
        <p:spPr bwMode="auto">
          <a:xfrm>
            <a:off x="228600" y="2343150"/>
            <a:ext cx="1905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2286000" y="2266950"/>
            <a:ext cx="91440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Do you like snow</a:t>
            </a:r>
            <a:r>
              <a:rPr lang="en-US" altLang="zh-CN" sz="3200" b="1">
                <a:solidFill>
                  <a:srgbClr val="FF0000"/>
                </a:solidFill>
              </a:rPr>
              <a:t>y </a:t>
            </a:r>
            <a:r>
              <a:rPr lang="en-US" altLang="zh-CN" sz="3200" b="1">
                <a:solidFill>
                  <a:srgbClr val="0000FF"/>
                </a:solidFill>
              </a:rPr>
              <a:t>days?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      </a:t>
            </a:r>
            <a:r>
              <a:rPr lang="en-US" altLang="zh-CN" sz="3200" b="1">
                <a:solidFill>
                  <a:srgbClr val="FF0000"/>
                </a:solidFill>
              </a:rPr>
              <a:t>pretty cold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</a:t>
            </a:r>
            <a:r>
              <a:rPr lang="en-US" altLang="zh-CN" sz="2800" b="1">
                <a:solidFill>
                  <a:srgbClr val="0000FF"/>
                </a:solidFill>
              </a:rPr>
              <a:t>On snowy days, I can play with snow./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 I can make a snowman.</a:t>
            </a:r>
            <a:r>
              <a:rPr lang="zh-CN" altLang="en-US" sz="800" b="1">
                <a:solidFill>
                  <a:schemeClr val="bg1"/>
                </a:solidFill>
              </a:rPr>
              <a:t>学科网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        </a:t>
            </a:r>
          </a:p>
          <a:p>
            <a:pPr>
              <a:spcBef>
                <a:spcPct val="50000"/>
              </a:spcBef>
            </a:pPr>
            <a:endParaRPr lang="zh-CN" altLang="en-US" sz="32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3200" b="1">
              <a:solidFill>
                <a:srgbClr val="0000FF"/>
              </a:solidFill>
            </a:endParaRPr>
          </a:p>
        </p:txBody>
      </p:sp>
      <p:pic>
        <p:nvPicPr>
          <p:cNvPr id="130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0" t="3775" r="78600" b="84886"/>
          <a:stretch>
            <a:fillRect/>
          </a:stretch>
        </p:blipFill>
        <p:spPr bwMode="auto">
          <a:xfrm>
            <a:off x="0" y="4508500"/>
            <a:ext cx="243840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3124200" y="5105400"/>
            <a:ext cx="47244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</a:rPr>
              <a:t>Do you like rain</a:t>
            </a:r>
            <a:r>
              <a:rPr lang="en-US" altLang="zh-CN" sz="3200" b="1">
                <a:solidFill>
                  <a:srgbClr val="FF0000"/>
                </a:solidFill>
              </a:rPr>
              <a:t>y</a:t>
            </a:r>
            <a:r>
              <a:rPr lang="en-US" altLang="zh-CN" sz="3200" b="1">
                <a:solidFill>
                  <a:srgbClr val="0000FF"/>
                </a:solidFill>
              </a:rPr>
              <a:t> days?</a:t>
            </a:r>
          </a:p>
          <a:p>
            <a:r>
              <a:rPr lang="en-US" altLang="zh-CN" sz="3200" b="1">
                <a:solidFill>
                  <a:srgbClr val="0000FF"/>
                </a:solidFill>
              </a:rPr>
              <a:t> </a:t>
            </a:r>
            <a:r>
              <a:rPr lang="en-US" altLang="zh-CN" sz="3200" b="1">
                <a:solidFill>
                  <a:srgbClr val="FF0000"/>
                </a:solidFill>
              </a:rPr>
              <a:t>humid</a:t>
            </a:r>
            <a:r>
              <a:rPr lang="en-US" altLang="zh-CN" sz="3200" b="1">
                <a:solidFill>
                  <a:srgbClr val="0000FF"/>
                </a:solidFill>
              </a:rPr>
              <a:t>(</a:t>
            </a:r>
            <a:r>
              <a:rPr lang="zh-CN" altLang="en-US" sz="3200" b="1">
                <a:solidFill>
                  <a:srgbClr val="0000FF"/>
                </a:solidFill>
              </a:rPr>
              <a:t>潮湿的）     </a:t>
            </a:r>
            <a:r>
              <a:rPr lang="en-US" altLang="zh-CN" sz="3200" b="1">
                <a:solidFill>
                  <a:srgbClr val="FF0000"/>
                </a:solidFill>
              </a:rPr>
              <a:t>cool </a:t>
            </a:r>
            <a:r>
              <a:rPr lang="en-US" altLang="zh-CN" sz="3200" b="1">
                <a:solidFill>
                  <a:srgbClr val="0000FF"/>
                </a:solidFill>
              </a:rPr>
              <a:t>    </a:t>
            </a:r>
          </a:p>
          <a:p>
            <a:pPr>
              <a:spcBef>
                <a:spcPct val="50000"/>
              </a:spcBef>
            </a:pPr>
            <a:endParaRPr lang="en-US" altLang="zh-CN" sz="32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0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0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0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0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0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0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0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0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0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0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0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0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war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" t="2632" r="6897" b="23685"/>
          <a:stretch>
            <a:fillRect/>
          </a:stretch>
        </p:blipFill>
        <p:spPr bwMode="auto">
          <a:xfrm>
            <a:off x="4191000" y="152400"/>
            <a:ext cx="210978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3" name="Picture 5" descr="co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" t="5406" r="9631" b="27026"/>
          <a:stretch>
            <a:fillRect/>
          </a:stretch>
        </p:blipFill>
        <p:spPr bwMode="auto">
          <a:xfrm>
            <a:off x="3352800" y="25146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6" name="Picture 8" descr="we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t="5173" r="3899" b="17715"/>
          <a:stretch>
            <a:fillRect/>
          </a:stretch>
        </p:blipFill>
        <p:spPr bwMode="auto">
          <a:xfrm>
            <a:off x="6400800" y="2590800"/>
            <a:ext cx="2438400" cy="18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6705600" y="8382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warm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1219200" y="4860925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 hot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3505200" y="46482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 cool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705600" y="45561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humid</a:t>
            </a:r>
          </a:p>
        </p:txBody>
      </p:sp>
      <p:grpSp>
        <p:nvGrpSpPr>
          <p:cNvPr id="48155" name="Group 27"/>
          <p:cNvGrpSpPr>
            <a:grpSpLocks/>
          </p:cNvGrpSpPr>
          <p:nvPr/>
        </p:nvGrpSpPr>
        <p:grpSpPr bwMode="auto">
          <a:xfrm>
            <a:off x="228600" y="2667000"/>
            <a:ext cx="2895600" cy="2286000"/>
            <a:chOff x="144" y="1680"/>
            <a:chExt cx="1824" cy="1440"/>
          </a:xfrm>
        </p:grpSpPr>
        <p:pic>
          <p:nvPicPr>
            <p:cNvPr id="48135" name="Picture 7" descr="ho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03" t="2499" r="6784" b="22501"/>
            <a:stretch>
              <a:fillRect/>
            </a:stretch>
          </p:blipFill>
          <p:spPr bwMode="auto">
            <a:xfrm>
              <a:off x="144" y="1680"/>
              <a:ext cx="1150" cy="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147" name="Picture 19" descr="0003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" y="1680"/>
              <a:ext cx="940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2362200" y="762000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cold</a:t>
            </a:r>
          </a:p>
        </p:txBody>
      </p:sp>
      <p:pic>
        <p:nvPicPr>
          <p:cNvPr id="48152" name="Picture 24" descr="col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2777" r="3703" b="25000"/>
          <a:stretch>
            <a:fillRect/>
          </a:stretch>
        </p:blipFill>
        <p:spPr bwMode="auto">
          <a:xfrm>
            <a:off x="228600" y="228600"/>
            <a:ext cx="202088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3" grpId="0"/>
      <p:bldP spid="48144" grpId="0"/>
      <p:bldP spid="48145" grpId="0"/>
      <p:bldP spid="48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0" y="18288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/>
              <a:t>When it’s </a:t>
            </a:r>
            <a:r>
              <a:rPr lang="en-US" altLang="zh-CN" sz="2800" b="1" i="1">
                <a:solidFill>
                  <a:srgbClr val="FF0000"/>
                </a:solidFill>
              </a:rPr>
              <a:t>sunny and hot</a:t>
            </a:r>
            <a:r>
              <a:rPr lang="en-US" altLang="zh-CN" sz="2800" b="1" i="1"/>
              <a:t>, people </a:t>
            </a:r>
            <a:r>
              <a:rPr lang="en-US" altLang="zh-CN" sz="2800" b="1" i="1">
                <a:solidFill>
                  <a:srgbClr val="0000FF"/>
                </a:solidFill>
              </a:rPr>
              <a:t>usually </a:t>
            </a:r>
            <a:r>
              <a:rPr lang="en-US" altLang="zh-CN" sz="2800" b="1" i="1"/>
              <a:t>wear …</a:t>
            </a:r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0" y="914400"/>
            <a:ext cx="861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/>
              <a:t>When it’s </a:t>
            </a:r>
            <a:r>
              <a:rPr lang="en-US" altLang="zh-CN" sz="2800" b="1" i="1">
                <a:solidFill>
                  <a:srgbClr val="FF0000"/>
                </a:solidFill>
              </a:rPr>
              <a:t>raining</a:t>
            </a:r>
            <a:r>
              <a:rPr lang="en-US" altLang="zh-CN" sz="2800" b="1" i="1"/>
              <a:t>         ,   what do you </a:t>
            </a:r>
            <a:r>
              <a:rPr lang="en-US" altLang="zh-CN" sz="2800" b="1" i="1">
                <a:solidFill>
                  <a:srgbClr val="0000FF"/>
                </a:solidFill>
              </a:rPr>
              <a:t>often</a:t>
            </a:r>
            <a:r>
              <a:rPr lang="en-US" altLang="zh-CN" sz="2800" b="1" i="1"/>
              <a:t> do?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0" y="-152400"/>
            <a:ext cx="7239000" cy="70167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i="1">
                <a:solidFill>
                  <a:srgbClr val="6600FF"/>
                </a:solidFill>
              </a:rPr>
              <a:t> weather and life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0" y="3228975"/>
            <a:ext cx="807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/>
              <a:t>When it’s </a:t>
            </a:r>
            <a:r>
              <a:rPr lang="en-US" altLang="zh-CN" sz="2800" b="1" i="1">
                <a:solidFill>
                  <a:srgbClr val="FF0000"/>
                </a:solidFill>
              </a:rPr>
              <a:t>hot</a:t>
            </a:r>
            <a:r>
              <a:rPr lang="en-US" altLang="zh-CN" sz="2800" b="1" i="1"/>
              <a:t>, people like to------</a:t>
            </a:r>
          </a:p>
        </p:txBody>
      </p:sp>
      <p:pic>
        <p:nvPicPr>
          <p:cNvPr id="126982" name="Picture 6" descr="u=1123382152,3560574782&amp;gp=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352675"/>
            <a:ext cx="1143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83" name="Picture 7" descr="170941434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048000"/>
            <a:ext cx="112395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84" name="Picture 8" descr="smallrain_bi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747713"/>
            <a:ext cx="823912" cy="82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5" name="Text Box 9"/>
          <p:cNvSpPr txBox="1">
            <a:spLocks noChangeArrowheads="1"/>
          </p:cNvSpPr>
          <p:nvPr/>
        </p:nvSpPr>
        <p:spPr bwMode="auto">
          <a:xfrm>
            <a:off x="0" y="4343400"/>
            <a:ext cx="868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/>
              <a:t>When it’s</a:t>
            </a:r>
            <a:r>
              <a:rPr lang="en-US" altLang="zh-CN" sz="2800" b="1" i="1">
                <a:solidFill>
                  <a:srgbClr val="FF0000"/>
                </a:solidFill>
              </a:rPr>
              <a:t> windy</a:t>
            </a:r>
            <a:r>
              <a:rPr lang="en-US" altLang="zh-CN" sz="2800" b="1" i="1"/>
              <a:t>, --------</a:t>
            </a:r>
          </a:p>
        </p:txBody>
      </p:sp>
      <p:pic>
        <p:nvPicPr>
          <p:cNvPr id="126986" name="天气预报音乐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257800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6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0560" fill="hold"/>
                                        <p:tgtEl>
                                          <p:spTgt spid="1269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986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986"/>
                </p:tgtEl>
              </p:cMediaNode>
            </p:audio>
          </p:childTnLst>
        </p:cTn>
      </p:par>
    </p:tnLst>
    <p:bldLst>
      <p:bldP spid="126978" grpId="0"/>
      <p:bldP spid="126979" grpId="0"/>
      <p:bldP spid="126981" grpId="0"/>
      <p:bldP spid="1269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win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t="4829" r="4541" b="21814"/>
          <a:stretch>
            <a:fillRect/>
          </a:stretch>
        </p:blipFill>
        <p:spPr bwMode="auto">
          <a:xfrm>
            <a:off x="6172200" y="1295400"/>
            <a:ext cx="2743200" cy="192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228600" y="76200"/>
            <a:ext cx="78168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-- How</a:t>
            </a:r>
            <a:r>
              <a:rPr lang="en-US" altLang="zh-CN" sz="4000" b="1">
                <a:latin typeface="Times New Roman" pitchFamily="18" charset="0"/>
                <a:cs typeface="Arial" charset="0"/>
              </a:rPr>
              <a:t> is the weather </a:t>
            </a:r>
            <a:r>
              <a:rPr lang="en-US" altLang="zh-CN" sz="4000" b="1" u="sng">
                <a:latin typeface="Times New Roman" pitchFamily="18" charset="0"/>
                <a:cs typeface="Arial" charset="0"/>
              </a:rPr>
              <a:t>in </a:t>
            </a:r>
            <a:r>
              <a:rPr lang="en-US" altLang="zh-CN" sz="4000" b="1" u="sng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altLang="zh-CN" sz="4000" b="1" u="sng">
                <a:latin typeface="Times New Roman" pitchFamily="18" charset="0"/>
                <a:cs typeface="Arial" charset="0"/>
              </a:rPr>
              <a:t>icture A</a:t>
            </a:r>
            <a:r>
              <a:rPr lang="en-US" altLang="zh-CN" sz="4000" b="1">
                <a:latin typeface="Times New Roman" pitchFamily="18" charset="0"/>
                <a:cs typeface="Arial" charset="0"/>
              </a:rPr>
              <a:t>?</a:t>
            </a:r>
          </a:p>
          <a:p>
            <a:r>
              <a:rPr lang="en-US" altLang="zh-CN" sz="4000" b="1">
                <a:latin typeface="Times New Roman" pitchFamily="18" charset="0"/>
                <a:cs typeface="Arial" charset="0"/>
              </a:rPr>
              <a:t>-- It’s  hot.</a:t>
            </a:r>
          </a:p>
        </p:txBody>
      </p:sp>
      <p:pic>
        <p:nvPicPr>
          <p:cNvPr id="128004" name="Picture 4" descr="cloud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9" t="6996" r="4764" b="18694"/>
          <a:stretch>
            <a:fillRect/>
          </a:stretch>
        </p:blipFill>
        <p:spPr bwMode="auto">
          <a:xfrm>
            <a:off x="3132138" y="1341438"/>
            <a:ext cx="2895600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5" name="Picture 5" descr="ho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5824" r="3731" b="19759"/>
          <a:stretch>
            <a:fillRect/>
          </a:stretch>
        </p:blipFill>
        <p:spPr bwMode="auto">
          <a:xfrm>
            <a:off x="107950" y="1341438"/>
            <a:ext cx="2895600" cy="190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006" name="Picture 6" descr="we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t="5173" r="3899" b="17715"/>
          <a:stretch>
            <a:fillRect/>
          </a:stretch>
        </p:blipFill>
        <p:spPr bwMode="auto">
          <a:xfrm>
            <a:off x="107950" y="3429000"/>
            <a:ext cx="28194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007" name="Picture 7" descr="snow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" t="6512" r="4407" b="20697"/>
          <a:stretch>
            <a:fillRect/>
          </a:stretch>
        </p:blipFill>
        <p:spPr bwMode="auto">
          <a:xfrm>
            <a:off x="2987675" y="3429000"/>
            <a:ext cx="3024188" cy="186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2493963" y="1371600"/>
            <a:ext cx="477837" cy="579438"/>
          </a:xfrm>
          <a:prstGeom prst="rect">
            <a:avLst/>
          </a:prstGeom>
          <a:solidFill>
            <a:srgbClr val="F6FC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A</a:t>
            </a:r>
          </a:p>
        </p:txBody>
      </p:sp>
      <p:sp>
        <p:nvSpPr>
          <p:cNvPr id="128009" name="Text Box 9"/>
          <p:cNvSpPr txBox="1">
            <a:spLocks noChangeArrowheads="1"/>
          </p:cNvSpPr>
          <p:nvPr/>
        </p:nvSpPr>
        <p:spPr bwMode="auto">
          <a:xfrm>
            <a:off x="5562600" y="1371600"/>
            <a:ext cx="454025" cy="579438"/>
          </a:xfrm>
          <a:prstGeom prst="rect">
            <a:avLst/>
          </a:prstGeom>
          <a:solidFill>
            <a:srgbClr val="F6FC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B</a:t>
            </a:r>
          </a:p>
        </p:txBody>
      </p:sp>
      <p:sp>
        <p:nvSpPr>
          <p:cNvPr id="128010" name="Text Box 10"/>
          <p:cNvSpPr txBox="1">
            <a:spLocks noChangeArrowheads="1"/>
          </p:cNvSpPr>
          <p:nvPr/>
        </p:nvSpPr>
        <p:spPr bwMode="auto">
          <a:xfrm>
            <a:off x="2514600" y="3429000"/>
            <a:ext cx="477838" cy="579438"/>
          </a:xfrm>
          <a:prstGeom prst="rect">
            <a:avLst/>
          </a:prstGeom>
          <a:solidFill>
            <a:srgbClr val="F6FC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D</a:t>
            </a: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5486400" y="3429000"/>
            <a:ext cx="454025" cy="579438"/>
          </a:xfrm>
          <a:prstGeom prst="rect">
            <a:avLst/>
          </a:prstGeom>
          <a:solidFill>
            <a:srgbClr val="F6FC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E</a:t>
            </a:r>
          </a:p>
        </p:txBody>
      </p:sp>
      <p:sp>
        <p:nvSpPr>
          <p:cNvPr id="128012" name="Text Box 12"/>
          <p:cNvSpPr txBox="1">
            <a:spLocks noChangeArrowheads="1"/>
          </p:cNvSpPr>
          <p:nvPr/>
        </p:nvSpPr>
        <p:spPr bwMode="auto">
          <a:xfrm>
            <a:off x="8458200" y="1295400"/>
            <a:ext cx="457200" cy="579438"/>
          </a:xfrm>
          <a:prstGeom prst="rect">
            <a:avLst/>
          </a:prstGeom>
          <a:solidFill>
            <a:srgbClr val="F6FC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C</a:t>
            </a:r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152400" y="5294313"/>
            <a:ext cx="8261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Ask and answer about the pictures on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P34</a:t>
            </a:r>
            <a:r>
              <a:rPr lang="en-US" altLang="zh-CN" sz="3200" b="1">
                <a:latin typeface="Times New Roman" pitchFamily="18" charset="0"/>
              </a:rPr>
              <a:t> 1a.</a:t>
            </a: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228600" y="5988050"/>
            <a:ext cx="8297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a–cold    b-warm   c-humid   d-hot   e-cool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3" grpId="0"/>
      <p:bldP spid="1280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008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</TotalTime>
  <Words>655</Words>
  <Application>Microsoft Office PowerPoint</Application>
  <PresentationFormat>全屏显示(4:3)</PresentationFormat>
  <Paragraphs>145</Paragraphs>
  <Slides>13</Slides>
  <Notes>0</Notes>
  <HiddenSlides>2</HiddenSlides>
  <MMClips>1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7" baseType="lpstr">
      <vt:lpstr>Arial</vt:lpstr>
      <vt:lpstr>宋体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310</cp:revision>
  <cp:lastPrinted>1601-01-01T00:00:00Z</cp:lastPrinted>
  <dcterms:created xsi:type="dcterms:W3CDTF">1601-01-01T00:00:00Z</dcterms:created>
  <dcterms:modified xsi:type="dcterms:W3CDTF">2015-08-12T02:17:11Z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